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59" r:id="rId6"/>
    <p:sldId id="262" r:id="rId7"/>
    <p:sldId id="263" r:id="rId8"/>
    <p:sldId id="264" r:id="rId9"/>
    <p:sldId id="266" r:id="rId10"/>
    <p:sldId id="265" r:id="rId11"/>
    <p:sldId id="267" r:id="rId12"/>
    <p:sldId id="269" r:id="rId13"/>
    <p:sldId id="270" r:id="rId14"/>
    <p:sldId id="268" r:id="rId15"/>
    <p:sldId id="272" r:id="rId16"/>
    <p:sldId id="271" r:id="rId17"/>
    <p:sldId id="273" r:id="rId18"/>
    <p:sldId id="275" r:id="rId19"/>
    <p:sldId id="317" r:id="rId20"/>
    <p:sldId id="318" r:id="rId21"/>
    <p:sldId id="320" r:id="rId22"/>
    <p:sldId id="31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181"/>
    <p:restoredTop sz="86551"/>
  </p:normalViewPr>
  <p:slideViewPr>
    <p:cSldViewPr snapToGrid="0" snapToObjects="1">
      <p:cViewPr varScale="1">
        <p:scale>
          <a:sx n="99" d="100"/>
          <a:sy n="99" d="100"/>
        </p:scale>
        <p:origin x="200" y="8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HPC Make &amp; Makefiles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nu.org/software/make/manual/make.html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Andrew.Monaghan@Colorado.edu" TargetMode="External"/><Relationship Id="rId4" Type="http://schemas.openxmlformats.org/officeDocument/2006/relationships/hyperlink" Target="https://github.com/ResearchComputing/HPC_Short_Course_Fall_201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940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936220"/>
            <a:ext cx="9144000" cy="1147871"/>
          </a:xfrm>
          <a:effectLst/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Make and </a:t>
            </a:r>
            <a:r>
              <a:rPr lang="en-US" dirty="0" err="1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Makefiles</a:t>
            </a:r>
            <a:endParaRPr lang="en-US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7877" y="2208204"/>
            <a:ext cx="9144000" cy="2012015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  <a:highlight>
                  <a:srgbClr val="808080"/>
                </a:highlight>
              </a:rPr>
              <a:t>Fundamentals of HPC, Module 4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  <a:p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  <a:highlight>
                  <a:srgbClr val="808080"/>
                </a:highlight>
              </a:rPr>
              <a:t>Andrew Monaghan, Research Computing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  <a:p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Slides: https://</a:t>
            </a:r>
            <a:r>
              <a:rPr lang="en-US" sz="3200" dirty="0" err="1">
                <a:solidFill>
                  <a:schemeClr val="bg1"/>
                </a:solidFill>
                <a:highlight>
                  <a:srgbClr val="808080"/>
                </a:highlight>
              </a:rPr>
              <a:t>github.com</a:t>
            </a:r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/</a:t>
            </a:r>
            <a:r>
              <a:rPr lang="en-US" sz="3200" dirty="0" err="1">
                <a:solidFill>
                  <a:schemeClr val="bg1"/>
                </a:solidFill>
                <a:highlight>
                  <a:srgbClr val="808080"/>
                </a:highlight>
              </a:rPr>
              <a:t>ResearchComputing</a:t>
            </a:r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/Fundamentals_HPC_Spring_2019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9A538-FDDF-FF4C-BE83-94EBF7B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B84287-12EC-BF45-8B31-85D865B4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DEEAE04-0152-F246-AEF0-94097BB33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4767" y="1583705"/>
            <a:ext cx="7271012" cy="412893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.PHONY: clean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@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  <a:p>
            <a:pPr marL="0" indent="0">
              <a:buNone/>
            </a:pPr>
            <a:r>
              <a:rPr lang="en-US" dirty="0"/>
              <a:t>clean: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*.o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152651" y="2854309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52651" y="3333816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52651" y="4663330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52651" y="5142837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36028" y="1"/>
            <a:ext cx="10867696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(1):  A Good Start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47639-514A-B84C-9B07-40C34D87D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D2461C-FBE6-7D44-9FAB-AB072135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5A8AE76-8B01-764C-B6A8-ECF0C7F9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674536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Make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14541"/>
            <a:ext cx="7886700" cy="160573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Compilers and optimization flags may differ between machines</a:t>
            </a:r>
          </a:p>
          <a:p>
            <a:r>
              <a:rPr lang="en-US" sz="2400" dirty="0"/>
              <a:t>Use variables to avoid rewriting compilation commands for each new machine</a:t>
            </a:r>
          </a:p>
          <a:p>
            <a:r>
              <a:rPr lang="en-US" sz="2400" dirty="0"/>
              <a:t>Best to do at top of </a:t>
            </a:r>
            <a:r>
              <a:rPr lang="en-US" sz="2400" dirty="0" err="1"/>
              <a:t>Makefile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539149" y="3916184"/>
            <a:ext cx="1916587" cy="533269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30102" y="3446282"/>
            <a:ext cx="3139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variables via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643591" y="3944465"/>
            <a:ext cx="2216675" cy="533269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echo $(CC)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4995" y="3446281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Evaluate variables  via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$( 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D3DE1-85DF-7445-83B7-055A5A6B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B107F-9642-FD4A-A902-208AFF6D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2EB6DFE-315C-8846-90EE-444D7058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40311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14541"/>
            <a:ext cx="7886700" cy="1605732"/>
          </a:xfrm>
        </p:spPr>
        <p:txBody>
          <a:bodyPr>
            <a:normAutofit/>
          </a:bodyPr>
          <a:lstStyle/>
          <a:p>
            <a:r>
              <a:rPr lang="en-US" sz="2400" dirty="0"/>
              <a:t>Modify your </a:t>
            </a:r>
            <a:r>
              <a:rPr lang="en-US" sz="2400" dirty="0" err="1"/>
              <a:t>makefile</a:t>
            </a:r>
            <a:r>
              <a:rPr lang="en-US" sz="2400" dirty="0"/>
              <a:t> to include these changes</a:t>
            </a:r>
          </a:p>
          <a:p>
            <a:r>
              <a:rPr lang="en-US" sz="2400" dirty="0"/>
              <a:t>(keep clean and .PHONY as they were)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84625" y="2705493"/>
            <a:ext cx="7666938" cy="3261674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/>
              <a:t>CC = </a:t>
            </a:r>
            <a:r>
              <a:rPr lang="en-US" sz="4400" dirty="0" err="1"/>
              <a:t>icc</a:t>
            </a:r>
            <a:endParaRPr lang="en-US" sz="4400" dirty="0"/>
          </a:p>
          <a:p>
            <a:pPr marL="0" indent="0">
              <a:buNone/>
            </a:pPr>
            <a:r>
              <a:rPr lang="en-US" sz="4400" dirty="0"/>
              <a:t>INCLUDE_FLAGS = -I .</a:t>
            </a:r>
          </a:p>
          <a:p>
            <a:pPr marL="0" indent="0">
              <a:buNone/>
            </a:pPr>
            <a:r>
              <a:rPr lang="en-US" sz="4400" dirty="0"/>
              <a:t>OPT_FLAGS = -O2</a:t>
            </a:r>
          </a:p>
          <a:p>
            <a:pPr marL="0" indent="0">
              <a:buNone/>
            </a:pPr>
            <a:r>
              <a:rPr lang="en-US" sz="4400" dirty="0"/>
              <a:t>CFLAGS  = $(INCLUDE_FLAGS) $(OPT_FLAGS)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hello.exe: </a:t>
            </a:r>
            <a:r>
              <a:rPr lang="en-US" sz="4400" dirty="0" err="1"/>
              <a:t>hello.c</a:t>
            </a:r>
            <a:r>
              <a:rPr lang="en-US" sz="4400" dirty="0"/>
              <a:t> </a:t>
            </a:r>
            <a:r>
              <a:rPr lang="en-US" sz="4400" dirty="0" err="1"/>
              <a:t>hellofunc.c</a:t>
            </a:r>
            <a:endParaRPr lang="en-US" sz="4400" dirty="0"/>
          </a:p>
          <a:p>
            <a:pPr marL="0" indent="0">
              <a:buNone/>
            </a:pPr>
            <a:r>
              <a:rPr lang="en-US" sz="4400" dirty="0"/>
              <a:t>	@</a:t>
            </a:r>
            <a:r>
              <a:rPr lang="en-US" sz="4400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sz="4400" dirty="0"/>
              <a:t>	</a:t>
            </a:r>
            <a:r>
              <a:rPr lang="en-US" sz="4400" dirty="0">
                <a:latin typeface="Rockwell" panose="02060603020205020403" pitchFamily="18" charset="0"/>
              </a:rPr>
              <a:t>$(CC) $(CFLAGS)  </a:t>
            </a:r>
            <a:r>
              <a:rPr lang="en-US" sz="4400" dirty="0" err="1">
                <a:latin typeface="Rockwell" panose="02060603020205020403" pitchFamily="18" charset="0"/>
              </a:rPr>
              <a:t>hello.c</a:t>
            </a:r>
            <a:r>
              <a:rPr lang="en-US" sz="4400" dirty="0">
                <a:latin typeface="Rockwell" panose="02060603020205020403" pitchFamily="18" charset="0"/>
              </a:rPr>
              <a:t> </a:t>
            </a:r>
            <a:r>
              <a:rPr lang="en-US" sz="4400" dirty="0" err="1">
                <a:latin typeface="Rockwell" panose="02060603020205020403" pitchFamily="18" charset="0"/>
              </a:rPr>
              <a:t>hellofunc.c</a:t>
            </a:r>
            <a:r>
              <a:rPr lang="en-US" sz="4400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70780-99F5-2F47-936B-C78CDA676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64021-01EB-364A-B3A9-B07730735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55B3D19-3A2A-6E4C-9F90-F12F2B69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604877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Simple </a:t>
            </a:r>
            <a:r>
              <a:rPr lang="en-US" sz="3200" dirty="0" err="1"/>
              <a:t>Makefile</a:t>
            </a:r>
            <a:r>
              <a:rPr lang="en-US" sz="3200" dirty="0"/>
              <a:t> (2): Special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8064" y="1514541"/>
            <a:ext cx="8166560" cy="4100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These variables are useful within rules/recipes</a:t>
            </a:r>
          </a:p>
          <a:p>
            <a:r>
              <a:rPr lang="en-US" dirty="0"/>
              <a:t>The variable </a:t>
            </a:r>
            <a:r>
              <a:rPr lang="en-US" b="1" dirty="0">
                <a:solidFill>
                  <a:srgbClr val="7030A0"/>
                </a:solidFill>
              </a:rPr>
              <a:t>$@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Refers to the rule target (e.g., hello.exe)</a:t>
            </a:r>
          </a:p>
          <a:p>
            <a:r>
              <a:rPr lang="en-US" dirty="0"/>
              <a:t>The variable </a:t>
            </a:r>
            <a:r>
              <a:rPr lang="en-US" b="1" dirty="0">
                <a:solidFill>
                  <a:srgbClr val="7030A0"/>
                </a:solidFill>
              </a:rPr>
              <a:t>$&lt;</a:t>
            </a:r>
          </a:p>
          <a:p>
            <a:pPr lvl="1"/>
            <a:r>
              <a:rPr lang="en-US" dirty="0"/>
              <a:t>Refers to the 1</a:t>
            </a:r>
            <a:r>
              <a:rPr lang="en-US" baseline="30000" dirty="0"/>
              <a:t>st</a:t>
            </a:r>
            <a:r>
              <a:rPr lang="en-US" dirty="0"/>
              <a:t> dependency (e.g., </a:t>
            </a:r>
            <a:r>
              <a:rPr lang="en-US" dirty="0" err="1"/>
              <a:t>hello.c</a:t>
            </a:r>
            <a:r>
              <a:rPr lang="en-US" dirty="0"/>
              <a:t>)</a:t>
            </a:r>
          </a:p>
          <a:p>
            <a:r>
              <a:rPr lang="en-US" dirty="0"/>
              <a:t>The variables </a:t>
            </a:r>
            <a:r>
              <a:rPr lang="en-US" b="1" dirty="0">
                <a:solidFill>
                  <a:srgbClr val="7030A0"/>
                </a:solidFill>
              </a:rPr>
              <a:t>$^</a:t>
            </a:r>
          </a:p>
          <a:p>
            <a:pPr lvl="1"/>
            <a:r>
              <a:rPr lang="en-US" dirty="0"/>
              <a:t>Refers to all dependencies (e.g.,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r>
              <a:rPr lang="en-US" dirty="0"/>
              <a:t>)</a:t>
            </a:r>
          </a:p>
          <a:p>
            <a:r>
              <a:rPr lang="en-US" dirty="0"/>
              <a:t>Exercise:</a:t>
            </a:r>
          </a:p>
          <a:p>
            <a:pPr lvl="1"/>
            <a:r>
              <a:rPr lang="en-US" dirty="0"/>
              <a:t>Rewrite the rule for hello.exe using </a:t>
            </a:r>
            <a:r>
              <a:rPr lang="en-US" b="1" dirty="0">
                <a:solidFill>
                  <a:srgbClr val="7030A0"/>
                </a:solidFill>
              </a:rPr>
              <a:t>$@ </a:t>
            </a:r>
            <a:r>
              <a:rPr lang="en-US" dirty="0"/>
              <a:t>and</a:t>
            </a:r>
            <a:r>
              <a:rPr lang="en-US" b="1" dirty="0">
                <a:solidFill>
                  <a:srgbClr val="7030A0"/>
                </a:solidFill>
              </a:rPr>
              <a:t> $^</a:t>
            </a:r>
          </a:p>
          <a:p>
            <a:pPr lvl="2"/>
            <a:r>
              <a:rPr lang="en-US" dirty="0"/>
              <a:t>And create a variable called ’PROG’ that equals ‘</a:t>
            </a:r>
            <a:r>
              <a:rPr lang="en-US" dirty="0" err="1"/>
              <a:t>hello.exe</a:t>
            </a:r>
            <a:r>
              <a:rPr lang="en-US" dirty="0"/>
              <a:t>’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CEA31-2E68-4C45-9C92-BF41D00C0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F522C-E280-F848-A63E-8CDEB06E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69502-6CBF-F447-BBCD-588C03C27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2684731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415" y="38471"/>
            <a:ext cx="11077902" cy="1325563"/>
          </a:xfrm>
        </p:spPr>
        <p:txBody>
          <a:bodyPr>
            <a:normAutofit/>
          </a:bodyPr>
          <a:lstStyle/>
          <a:p>
            <a:r>
              <a:rPr lang="en-US" dirty="0"/>
              <a:t>My Solution: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14943" y="3551817"/>
            <a:ext cx="4793530" cy="2246769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/>
              <a:t>$(PROG): </a:t>
            </a:r>
            <a:r>
              <a:rPr lang="en-US" sz="2000" dirty="0" err="1"/>
              <a:t>hello.c</a:t>
            </a:r>
            <a:r>
              <a:rPr lang="en-US" sz="2000" dirty="0"/>
              <a:t> </a:t>
            </a:r>
            <a:r>
              <a:rPr lang="en-US" sz="2000" dirty="0" err="1"/>
              <a:t>hellofunc.c</a:t>
            </a:r>
            <a:endParaRPr lang="en-US" sz="2000" dirty="0"/>
          </a:p>
          <a:p>
            <a:r>
              <a:rPr lang="en-US" sz="2000" dirty="0"/>
              <a:t>	@echo "Compiling “ $(PROG) “."</a:t>
            </a:r>
          </a:p>
          <a:p>
            <a:r>
              <a:rPr lang="en-US" sz="2000" dirty="0"/>
              <a:t>	$(CC) $(CFLAGS) $^ -o $@</a:t>
            </a:r>
          </a:p>
          <a:p>
            <a:endParaRPr lang="en-US" sz="2000" dirty="0"/>
          </a:p>
          <a:p>
            <a:r>
              <a:rPr lang="en-US" sz="2000" dirty="0"/>
              <a:t>clean: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rm</a:t>
            </a:r>
            <a:r>
              <a:rPr lang="en-US" sz="2000" dirty="0"/>
              <a:t> -f *.o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rm</a:t>
            </a:r>
            <a:r>
              <a:rPr lang="en-US" sz="2000" dirty="0"/>
              <a:t> -f $(PROG)</a:t>
            </a:r>
          </a:p>
        </p:txBody>
      </p:sp>
      <p:sp>
        <p:nvSpPr>
          <p:cNvPr id="5" name="Rectangle 4"/>
          <p:cNvSpPr/>
          <p:nvPr/>
        </p:nvSpPr>
        <p:spPr>
          <a:xfrm>
            <a:off x="2114944" y="1893000"/>
            <a:ext cx="6092661" cy="1015663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/>
              <a:t>…</a:t>
            </a:r>
          </a:p>
          <a:p>
            <a:r>
              <a:rPr lang="en-US" sz="2000" dirty="0"/>
              <a:t>CFLAGS = $(OPT_FLAGS) $(INCLUDE_FLAGS)</a:t>
            </a:r>
          </a:p>
          <a:p>
            <a:r>
              <a:rPr lang="en-US" sz="2000" b="1" dirty="0">
                <a:solidFill>
                  <a:srgbClr val="7030A0"/>
                </a:solidFill>
              </a:rPr>
              <a:t>PROG = hello.exe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70472" y="1309723"/>
            <a:ext cx="3148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 defined a new variable…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70472" y="3026095"/>
            <a:ext cx="4568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Now hello.exe appears in only 1 place</a:t>
            </a:r>
            <a:r>
              <a:rPr lang="en-US" dirty="0"/>
              <a:t>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DD1141-5141-DE43-80FA-559A9DFE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3A30A2D-6BF2-464F-8195-FA9FD063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4699C2-4137-944E-B808-31FC73AC5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484939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44816"/>
            <a:ext cx="8147705" cy="4337510"/>
          </a:xfrm>
        </p:spPr>
        <p:txBody>
          <a:bodyPr>
            <a:normAutofit/>
          </a:bodyPr>
          <a:lstStyle/>
          <a:p>
            <a:r>
              <a:rPr lang="en-US" sz="2000" dirty="0"/>
              <a:t>We often have a number of object files needed to build the program.</a:t>
            </a:r>
          </a:p>
          <a:p>
            <a:r>
              <a:rPr lang="en-US" sz="2000" dirty="0"/>
              <a:t>Make this small modification: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By default, Make uses CFLAGS and CC to build the .o files</a:t>
            </a:r>
          </a:p>
          <a:p>
            <a:endParaRPr lang="en-US" sz="2000" dirty="0"/>
          </a:p>
          <a:p>
            <a:r>
              <a:rPr lang="en-US" sz="2000" dirty="0"/>
              <a:t>We can control this behavior ourselves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48576" y="2802347"/>
            <a:ext cx="4772909" cy="461665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$(PROG): </a:t>
            </a:r>
            <a:r>
              <a:rPr lang="en-US" sz="2400" dirty="0" err="1"/>
              <a:t>hello.c</a:t>
            </a:r>
            <a:r>
              <a:rPr lang="en-US" sz="2400" dirty="0"/>
              <a:t> </a:t>
            </a:r>
            <a:r>
              <a:rPr lang="en-US" sz="2400" dirty="0" err="1"/>
              <a:t>hellofunc.c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548575" y="3749694"/>
            <a:ext cx="4772909" cy="461665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$(PROG): </a:t>
            </a:r>
            <a:r>
              <a:rPr lang="en-US" sz="2400" dirty="0" err="1"/>
              <a:t>hello.</a:t>
            </a:r>
            <a:r>
              <a:rPr lang="en-US" sz="2400" b="1" dirty="0" err="1">
                <a:solidFill>
                  <a:srgbClr val="7030A0"/>
                </a:solidFill>
              </a:rPr>
              <a:t>o</a:t>
            </a:r>
            <a:r>
              <a:rPr lang="en-US" sz="2400" dirty="0"/>
              <a:t> </a:t>
            </a:r>
            <a:r>
              <a:rPr lang="en-US" sz="2400" dirty="0" err="1"/>
              <a:t>hellofunc.</a:t>
            </a:r>
            <a:r>
              <a:rPr lang="en-US" sz="2400" b="1" dirty="0" err="1">
                <a:solidFill>
                  <a:srgbClr val="7030A0"/>
                </a:solidFill>
              </a:rPr>
              <a:t>o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6" name="Curved Left Arrow 5"/>
          <p:cNvSpPr/>
          <p:nvPr/>
        </p:nvSpPr>
        <p:spPr>
          <a:xfrm>
            <a:off x="7585436" y="2978870"/>
            <a:ext cx="433633" cy="105580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46FFC5-742C-334E-A40E-C2E8445F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1DAA41-EFD5-AC46-AC22-8C3A0707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B260681-6BD3-C841-88D1-3B46952E2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16676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Wildcards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495688"/>
            <a:ext cx="7886700" cy="1172099"/>
          </a:xfrm>
        </p:spPr>
        <p:txBody>
          <a:bodyPr>
            <a:normAutofit/>
          </a:bodyPr>
          <a:lstStyle/>
          <a:p>
            <a:r>
              <a:rPr lang="en-US" sz="2400" dirty="0"/>
              <a:t>The % symbol acts a wildcard.  </a:t>
            </a:r>
          </a:p>
          <a:p>
            <a:r>
              <a:rPr lang="en-US" sz="2400" dirty="0"/>
              <a:t>Add the following target/rule: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5051" y="2670748"/>
            <a:ext cx="6377233" cy="1200329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%.o: %.c</a:t>
            </a:r>
          </a:p>
          <a:p>
            <a:r>
              <a:rPr lang="en-US" sz="2400" dirty="0"/>
              <a:t>        @echo "</a:t>
            </a:r>
            <a:r>
              <a:rPr lang="en-US" sz="2400" dirty="0" err="1"/>
              <a:t>Compling</a:t>
            </a:r>
            <a:r>
              <a:rPr lang="en-US" sz="2400" dirty="0"/>
              <a:t> "$@ " using " $&lt;</a:t>
            </a:r>
          </a:p>
          <a:p>
            <a:r>
              <a:rPr lang="en-US" sz="2400" dirty="0"/>
              <a:t>        $(CC) $(CFLAGS) -c $&lt; -o $@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05050" y="4062954"/>
            <a:ext cx="8108426" cy="193249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dirty="0"/>
              <a:t>This tells Make:</a:t>
            </a:r>
          </a:p>
          <a:p>
            <a:pPr lvl="1"/>
            <a:r>
              <a:rPr lang="en-US" sz="3000" dirty="0"/>
              <a:t>Use this rule if a file ending in .o is needed</a:t>
            </a:r>
          </a:p>
          <a:p>
            <a:pPr marL="457200" lvl="1" indent="0">
              <a:buNone/>
            </a:pPr>
            <a:endParaRPr lang="en-US" sz="3000" dirty="0"/>
          </a:p>
          <a:p>
            <a:pPr lvl="1"/>
            <a:r>
              <a:rPr lang="en-US" sz="3200" dirty="0"/>
              <a:t>Before </a:t>
            </a:r>
            <a:r>
              <a:rPr lang="en-US" sz="3200" dirty="0" err="1"/>
              <a:t>file.o</a:t>
            </a:r>
            <a:r>
              <a:rPr lang="en-US" sz="3200" dirty="0"/>
              <a:t> can be created, </a:t>
            </a:r>
            <a:r>
              <a:rPr lang="en-US" sz="3200" dirty="0" err="1"/>
              <a:t>file.c</a:t>
            </a:r>
            <a:r>
              <a:rPr lang="en-US" sz="3200" dirty="0"/>
              <a:t> must exist</a:t>
            </a:r>
          </a:p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3200" dirty="0"/>
              <a:t>Build </a:t>
            </a:r>
            <a:r>
              <a:rPr lang="en-US" sz="3200" dirty="0" err="1"/>
              <a:t>file.o</a:t>
            </a:r>
            <a:r>
              <a:rPr lang="en-US" sz="3200" dirty="0"/>
              <a:t> via: $(CC) $(CFLAGS) -c </a:t>
            </a:r>
            <a:r>
              <a:rPr lang="en-US" sz="3200" dirty="0" err="1"/>
              <a:t>file.c</a:t>
            </a:r>
            <a:r>
              <a:rPr lang="en-US" sz="3200" dirty="0"/>
              <a:t> -o </a:t>
            </a:r>
            <a:r>
              <a:rPr lang="en-US" sz="3200" dirty="0" err="1"/>
              <a:t>file.o</a:t>
            </a:r>
            <a:endParaRPr lang="en-US" sz="3200" dirty="0"/>
          </a:p>
          <a:p>
            <a:pPr lvl="1"/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51C069-11E6-8B42-9D1B-5464CEA5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E6A55-B3E6-9647-971B-A7D57C5E8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008BFF-539E-BD48-8B49-629442CBA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52177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Portability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 we move to a new machine, we may need to modify: </a:t>
            </a:r>
          </a:p>
          <a:p>
            <a:pPr lvl="1"/>
            <a:r>
              <a:rPr lang="en-US" dirty="0"/>
              <a:t>CC, OPT_FLAGS, INCLUDE_FLAGS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do so, we must edit the </a:t>
            </a:r>
            <a:r>
              <a:rPr lang="en-US" dirty="0" err="1"/>
              <a:t>Makefile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OK enough for small projects; really bad otherwise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Good practice:</a:t>
            </a:r>
          </a:p>
          <a:p>
            <a:pPr lvl="1"/>
            <a:r>
              <a:rPr lang="en-US" dirty="0"/>
              <a:t>Create machine-specific definitions file</a:t>
            </a:r>
          </a:p>
          <a:p>
            <a:pPr lvl="1"/>
            <a:r>
              <a:rPr lang="en-US" dirty="0"/>
              <a:t>Include in </a:t>
            </a:r>
            <a:r>
              <a:rPr lang="en-US" dirty="0" err="1"/>
              <a:t>Makefile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A9EA4-1D74-834D-8DF7-06FC4ECF7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0881F-EC9A-5C43-A28A-791F43346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727C3-07B5-494C-8576-6C0DD3213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96615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Portability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2941" y="1534960"/>
            <a:ext cx="610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 file named machine.def  with these three lines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2984" y="1937193"/>
            <a:ext cx="2614818" cy="92333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r>
              <a:rPr lang="en-US" dirty="0"/>
              <a:t>OPT_FLAGS = -O2</a:t>
            </a:r>
          </a:p>
          <a:p>
            <a:r>
              <a:rPr lang="en-US" dirty="0"/>
              <a:t>INCLUDE_FLAGS = -I 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2940" y="3175052"/>
            <a:ext cx="4615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your </a:t>
            </a:r>
            <a:r>
              <a:rPr lang="en-US" dirty="0" err="1"/>
              <a:t>Makefile</a:t>
            </a:r>
            <a:r>
              <a:rPr lang="en-US" dirty="0"/>
              <a:t>, make this replacement: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2526" y="3735607"/>
            <a:ext cx="2614818" cy="92333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r>
              <a:rPr lang="en-US" dirty="0"/>
              <a:t>OPT_FLAGS = -O2</a:t>
            </a:r>
          </a:p>
          <a:p>
            <a:r>
              <a:rPr lang="en-US" dirty="0"/>
              <a:t>INCLUDE_FLAGS = -I 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99834" y="4012606"/>
            <a:ext cx="2249334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include machine.def</a:t>
            </a:r>
          </a:p>
        </p:txBody>
      </p:sp>
      <p:sp>
        <p:nvSpPr>
          <p:cNvPr id="9" name="Right Arrow 8"/>
          <p:cNvSpPr/>
          <p:nvPr/>
        </p:nvSpPr>
        <p:spPr>
          <a:xfrm>
            <a:off x="4148282" y="4104939"/>
            <a:ext cx="1131216" cy="184666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5341" y="5192952"/>
            <a:ext cx="4179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Makefile</a:t>
            </a:r>
            <a:r>
              <a:rPr lang="en-US" dirty="0"/>
              <a:t> works on any machine 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machine.def is modified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830665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./configure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2958" y="1548771"/>
            <a:ext cx="112913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./configure </a:t>
            </a:r>
            <a:r>
              <a:rPr lang="en-US" dirty="0"/>
              <a:t>is another way source code is made to be portable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then runs “./configure &lt;options&gt;” to create machine-specific </a:t>
            </a:r>
            <a:r>
              <a:rPr lang="en-US" dirty="0" err="1"/>
              <a:t>Makefile</a:t>
            </a:r>
            <a:r>
              <a:rPr lang="en-US" dirty="0"/>
              <a:t>, or to create a supplementary file with machine-specific options, which is included in a pre-existing generic </a:t>
            </a:r>
            <a:r>
              <a:rPr lang="en-US" dirty="0" err="1"/>
              <a:t>Makefile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E.g., to create a </a:t>
            </a:r>
            <a:r>
              <a:rPr lang="en-US" dirty="0" err="1"/>
              <a:t>Makefile</a:t>
            </a:r>
            <a:r>
              <a:rPr lang="en-US" dirty="0"/>
              <a:t> that specifies the compiled code will be installed in a specified directory: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…and also specify optimization flags for the C and C++ compilers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…let’s try an example…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21642" y="3412675"/>
            <a:ext cx="8569397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./configure --prefix=/projects/$USER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65D69-645E-2B4B-80DE-FD7FDEE57C5D}"/>
              </a:ext>
            </a:extLst>
          </p:cNvPr>
          <p:cNvSpPr txBox="1"/>
          <p:nvPr/>
        </p:nvSpPr>
        <p:spPr>
          <a:xfrm>
            <a:off x="2521643" y="4529031"/>
            <a:ext cx="8569397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./configure --prefix=/projects/$USER CFLAGS =‘-g -O2’ CXXFLAGS=‘-g -O2’ </a:t>
            </a:r>
          </a:p>
        </p:txBody>
      </p:sp>
    </p:spTree>
    <p:extLst>
      <p:ext uri="{BB962C8B-B14F-4D97-AF65-F5344CB8AC3E}">
        <p14:creationId xmlns:p14="http://schemas.microsoft.com/office/powerpoint/2010/main" val="3262027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4910" y="964612"/>
            <a:ext cx="9616965" cy="4910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u="sng" dirty="0"/>
              <a:t>Outline</a:t>
            </a:r>
          </a:p>
          <a:p>
            <a:pPr marL="0" indent="0">
              <a:buNone/>
            </a:pPr>
            <a:endParaRPr lang="en-US" sz="3200" u="sng" dirty="0"/>
          </a:p>
          <a:p>
            <a:r>
              <a:rPr lang="en-US" sz="2400" dirty="0"/>
              <a:t>Overview</a:t>
            </a:r>
          </a:p>
          <a:p>
            <a:endParaRPr lang="en-US" sz="2400" dirty="0"/>
          </a:p>
          <a:p>
            <a:r>
              <a:rPr lang="en-US" sz="2400" dirty="0" err="1"/>
              <a:t>Makefile</a:t>
            </a:r>
            <a:r>
              <a:rPr lang="en-US" sz="2400" dirty="0"/>
              <a:t> examples:</a:t>
            </a:r>
          </a:p>
          <a:p>
            <a:pPr lvl="1"/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 (targets, dependencies)</a:t>
            </a:r>
          </a:p>
          <a:p>
            <a:pPr lvl="1"/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(2) (variables)</a:t>
            </a:r>
          </a:p>
          <a:p>
            <a:pPr lvl="1"/>
            <a:r>
              <a:rPr lang="en-US" sz="2400" dirty="0"/>
              <a:t>Simple </a:t>
            </a:r>
            <a:r>
              <a:rPr lang="en-US" sz="2400" dirty="0" err="1"/>
              <a:t>Makefile</a:t>
            </a:r>
            <a:r>
              <a:rPr lang="en-US" sz="2400" dirty="0"/>
              <a:t> (3) </a:t>
            </a:r>
            <a:r>
              <a:rPr lang="en-US" dirty="0"/>
              <a:t>(</a:t>
            </a:r>
            <a:r>
              <a:rPr lang="en-US" sz="2400" dirty="0"/>
              <a:t>wildcards, portability)</a:t>
            </a:r>
          </a:p>
          <a:p>
            <a:endParaRPr lang="en-US" sz="2400" dirty="0"/>
          </a:p>
          <a:p>
            <a:r>
              <a:rPr lang="en-US" sz="2400" dirty="0"/>
              <a:t>./configure: downloading, configuring &amp; compiling code with make</a:t>
            </a:r>
          </a:p>
          <a:p>
            <a:endParaRPr lang="en-US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85C37-0ABA-5C4E-8987-05C312BAD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62607-5642-F84D-8A92-5BC623F65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F5C87-64CB-8943-A64E-AFC938CFA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577152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./configure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2958" y="1548771"/>
            <a:ext cx="109340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Let’s download and compile ‘</a:t>
            </a:r>
            <a:r>
              <a:rPr lang="en-US" i="1" dirty="0" err="1"/>
              <a:t>samtools</a:t>
            </a:r>
            <a:r>
              <a:rPr lang="en-US" i="1" dirty="0"/>
              <a:t>’ </a:t>
            </a:r>
            <a:r>
              <a:rPr lang="en-US" dirty="0"/>
              <a:t>using make and a </a:t>
            </a:r>
            <a:r>
              <a:rPr lang="en-US" dirty="0" err="1"/>
              <a:t>Makefile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i="1" dirty="0" err="1"/>
              <a:t>commands_reference</a:t>
            </a:r>
            <a:r>
              <a:rPr lang="en-US" i="1" dirty="0"/>
              <a:t> </a:t>
            </a:r>
            <a:r>
              <a:rPr lang="en-US" dirty="0"/>
              <a:t>file contains a list of commands to run to compile and install the </a:t>
            </a:r>
            <a:r>
              <a:rPr lang="en-US" i="1" dirty="0" err="1"/>
              <a:t>samtools</a:t>
            </a:r>
            <a:r>
              <a:rPr lang="en-US" dirty="0"/>
              <a:t> code, and to explore what happens along the way.   Let’s look at the file and try the example….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65D69-645E-2B4B-80DE-FD7FDEE57C5D}"/>
              </a:ext>
            </a:extLst>
          </p:cNvPr>
          <p:cNvSpPr txBox="1"/>
          <p:nvPr/>
        </p:nvSpPr>
        <p:spPr>
          <a:xfrm>
            <a:off x="1811301" y="1960084"/>
            <a:ext cx="8569397" cy="646331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cd /scratch/summit/$USER/</a:t>
            </a:r>
            <a:r>
              <a:rPr lang="en-US" dirty="0" err="1"/>
              <a:t>makefiles</a:t>
            </a:r>
            <a:r>
              <a:rPr lang="en-US" dirty="0"/>
              <a:t>/</a:t>
            </a:r>
            <a:r>
              <a:rPr lang="en-US" dirty="0" err="1"/>
              <a:t>example_make</a:t>
            </a:r>
            <a:endParaRPr lang="en-US" dirty="0"/>
          </a:p>
          <a:p>
            <a:r>
              <a:rPr lang="en-US" dirty="0"/>
              <a:t>cat </a:t>
            </a:r>
            <a:r>
              <a:rPr lang="en-US" dirty="0" err="1"/>
              <a:t>commands_reference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93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167" y="364164"/>
            <a:ext cx="1093403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300" dirty="0"/>
              <a:t># This file contains the commands you would need to download and</a:t>
            </a:r>
          </a:p>
          <a:p>
            <a:pPr lvl="1"/>
            <a:r>
              <a:rPr lang="en-US" sz="1300" dirty="0"/>
              <a:t># Install </a:t>
            </a:r>
            <a:r>
              <a:rPr lang="en-US" sz="1300" dirty="0" err="1"/>
              <a:t>samtools</a:t>
            </a:r>
            <a:r>
              <a:rPr lang="en-US" sz="1300" dirty="0"/>
              <a:t>, an open source set of tools for manipulating</a:t>
            </a:r>
          </a:p>
          <a:p>
            <a:pPr lvl="1"/>
            <a:r>
              <a:rPr lang="en-US" sz="1300" dirty="0"/>
              <a:t># large nucleotide sequence alignments in SAM format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#Download the source code</a:t>
            </a:r>
          </a:p>
          <a:p>
            <a:pPr lvl="1"/>
            <a:r>
              <a:rPr lang="en-US" sz="1300" dirty="0" err="1"/>
              <a:t>wget</a:t>
            </a:r>
            <a:r>
              <a:rPr lang="en-US" sz="1300" dirty="0"/>
              <a:t> https://</a:t>
            </a:r>
            <a:r>
              <a:rPr lang="en-US" sz="1300" dirty="0" err="1"/>
              <a:t>github.com</a:t>
            </a:r>
            <a:r>
              <a:rPr lang="en-US" sz="1300" dirty="0"/>
              <a:t>/</a:t>
            </a:r>
            <a:r>
              <a:rPr lang="en-US" sz="1300" dirty="0" err="1"/>
              <a:t>samtools</a:t>
            </a:r>
            <a:r>
              <a:rPr lang="en-US" sz="1300" dirty="0"/>
              <a:t>/</a:t>
            </a:r>
            <a:r>
              <a:rPr lang="en-US" sz="1300" dirty="0" err="1"/>
              <a:t>samtools</a:t>
            </a:r>
            <a:r>
              <a:rPr lang="en-US" sz="1300" dirty="0"/>
              <a:t>/releases/download/1.9/samtools-1.9.tar.bz2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</a:t>
            </a:r>
            <a:r>
              <a:rPr lang="en-US" sz="1300" dirty="0" err="1"/>
              <a:t>Untar</a:t>
            </a:r>
            <a:r>
              <a:rPr lang="en-US" sz="1300" dirty="0"/>
              <a:t>/</a:t>
            </a:r>
            <a:r>
              <a:rPr lang="en-US" sz="1300" dirty="0" err="1"/>
              <a:t>untip</a:t>
            </a:r>
            <a:r>
              <a:rPr lang="en-US" sz="1300" dirty="0"/>
              <a:t> the source code directory</a:t>
            </a:r>
          </a:p>
          <a:p>
            <a:pPr lvl="1"/>
            <a:r>
              <a:rPr lang="en-US" sz="1300" dirty="0"/>
              <a:t>tar -</a:t>
            </a:r>
            <a:r>
              <a:rPr lang="en-US" sz="1300" dirty="0" err="1"/>
              <a:t>xvjf</a:t>
            </a:r>
            <a:r>
              <a:rPr lang="en-US" sz="1300" dirty="0"/>
              <a:t> samtools-1.9.tar.bz2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#Go into the source code directory</a:t>
            </a:r>
          </a:p>
          <a:p>
            <a:pPr lvl="1"/>
            <a:r>
              <a:rPr lang="en-US" sz="1300" dirty="0"/>
              <a:t>cd samtools-1.9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#Look around:</a:t>
            </a:r>
          </a:p>
          <a:p>
            <a:pPr lvl="1"/>
            <a:r>
              <a:rPr lang="en-US" sz="1300" dirty="0"/>
              <a:t>ls -l</a:t>
            </a:r>
          </a:p>
          <a:p>
            <a:pPr lvl="1"/>
            <a:r>
              <a:rPr lang="en-US" sz="1300" dirty="0"/>
              <a:t>vi </a:t>
            </a:r>
            <a:r>
              <a:rPr lang="en-US" sz="1300" dirty="0" err="1"/>
              <a:t>Makefile</a:t>
            </a:r>
            <a:endParaRPr lang="en-US" sz="1300" dirty="0"/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#Load the Intel compiler and run ./configure</a:t>
            </a:r>
          </a:p>
          <a:p>
            <a:pPr lvl="1"/>
            <a:r>
              <a:rPr lang="en-US" sz="1300" dirty="0"/>
              <a:t>ml intel</a:t>
            </a:r>
          </a:p>
          <a:p>
            <a:pPr lvl="1"/>
            <a:r>
              <a:rPr lang="en-US" sz="1300" dirty="0"/>
              <a:t>./configure --prefix=/projects/$USER/</a:t>
            </a:r>
            <a:r>
              <a:rPr lang="en-US" sz="1300" dirty="0" err="1"/>
              <a:t>samtools</a:t>
            </a:r>
            <a:r>
              <a:rPr lang="en-US" sz="1300" dirty="0"/>
              <a:t> CFLAGS='-g -O2 -xCORE-AVX2'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#examine what was created by running ./configure</a:t>
            </a:r>
          </a:p>
          <a:p>
            <a:pPr lvl="1"/>
            <a:r>
              <a:rPr lang="en-US" sz="1300" dirty="0"/>
              <a:t>ls -</a:t>
            </a:r>
            <a:r>
              <a:rPr lang="en-US" sz="1300" dirty="0" err="1"/>
              <a:t>ltr</a:t>
            </a:r>
            <a:endParaRPr lang="en-US" sz="1300" dirty="0"/>
          </a:p>
          <a:p>
            <a:pPr lvl="1"/>
            <a:r>
              <a:rPr lang="en-US" sz="1300" dirty="0"/>
              <a:t>vi </a:t>
            </a:r>
            <a:r>
              <a:rPr lang="en-US" sz="1300" dirty="0" err="1"/>
              <a:t>configure.mk</a:t>
            </a:r>
            <a:endParaRPr lang="en-US" sz="1300" dirty="0"/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#Now make and install the code using 4 processors (-j 4)</a:t>
            </a:r>
          </a:p>
          <a:p>
            <a:pPr lvl="1"/>
            <a:r>
              <a:rPr lang="en-US" sz="1300" dirty="0"/>
              <a:t>make -j 4</a:t>
            </a:r>
          </a:p>
          <a:p>
            <a:pPr lvl="1"/>
            <a:r>
              <a:rPr lang="en-US" sz="1300" dirty="0"/>
              <a:t>make install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2F177-3BDC-AE4F-950D-6132BDB94072}"/>
              </a:ext>
            </a:extLst>
          </p:cNvPr>
          <p:cNvSpPr txBox="1"/>
          <p:nvPr/>
        </p:nvSpPr>
        <p:spPr>
          <a:xfrm>
            <a:off x="7753081" y="3982878"/>
            <a:ext cx="39367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…Next week you’ll learn more about the process of compiling and linking code.  Knowing about make and </a:t>
            </a:r>
            <a:r>
              <a:rPr lang="en-US" dirty="0" err="1">
                <a:solidFill>
                  <a:srgbClr val="FF0000"/>
                </a:solidFill>
              </a:rPr>
              <a:t>makefiles</a:t>
            </a:r>
            <a:r>
              <a:rPr lang="en-US" dirty="0">
                <a:solidFill>
                  <a:srgbClr val="FF0000"/>
                </a:solidFill>
              </a:rPr>
              <a:t> provides a foundation.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B18E01-A43C-6944-AC7B-6BF444E9CE4F}"/>
              </a:ext>
            </a:extLst>
          </p:cNvPr>
          <p:cNvCxnSpPr/>
          <p:nvPr/>
        </p:nvCxnSpPr>
        <p:spPr>
          <a:xfrm>
            <a:off x="7392472" y="257578"/>
            <a:ext cx="0" cy="56795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09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0D9902E4-2E39-B94B-9FC6-40338CED3310}"/>
              </a:ext>
            </a:extLst>
          </p:cNvPr>
          <p:cNvSpPr txBox="1">
            <a:spLocks/>
          </p:cNvSpPr>
          <p:nvPr/>
        </p:nvSpPr>
        <p:spPr>
          <a:xfrm>
            <a:off x="1100268" y="1935539"/>
            <a:ext cx="9578242" cy="2986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Survey: </a:t>
            </a:r>
            <a:r>
              <a:rPr lang="en-US" sz="2000" dirty="0">
                <a:hlinkClick r:id="rId2"/>
              </a:rPr>
              <a:t>http://tinyurl.com/curc-survey18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Make documentation: </a:t>
            </a:r>
            <a:r>
              <a:rPr lang="en-US" sz="2000" dirty="0">
                <a:hlinkClick r:id="rId3"/>
              </a:rPr>
              <a:t>https://www.gnu.org/software/make/manual/make.html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Slides: </a:t>
            </a:r>
            <a:r>
              <a:rPr lang="en-US" sz="2000" dirty="0">
                <a:hlinkClick r:id="rId4"/>
              </a:rPr>
              <a:t>https://github.com/ResearchComputing/HPC_Short_Course_Fall_2018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Contact: </a:t>
            </a:r>
            <a:r>
              <a:rPr lang="en-US" sz="2000" dirty="0">
                <a:hlinkClick r:id="rId5"/>
              </a:rPr>
              <a:t>Andrew.Monaghan@colorado.edu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535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0103" y="1825626"/>
            <a:ext cx="8175985" cy="4038783"/>
          </a:xfrm>
        </p:spPr>
        <p:txBody>
          <a:bodyPr>
            <a:normAutofit/>
          </a:bodyPr>
          <a:lstStyle/>
          <a:p>
            <a:r>
              <a:rPr lang="en-US" sz="2400" dirty="0" err="1"/>
              <a:t>ssh</a:t>
            </a:r>
            <a:r>
              <a:rPr lang="en-US" sz="2400" dirty="0"/>
              <a:t> user00</a:t>
            </a:r>
            <a:r>
              <a:rPr lang="en-US" sz="2400" dirty="0">
                <a:solidFill>
                  <a:srgbClr val="FF0000"/>
                </a:solidFill>
              </a:rPr>
              <a:t>NN</a:t>
            </a:r>
            <a:r>
              <a:rPr lang="en-US" sz="2400" dirty="0"/>
              <a:t>@tlogin1.rc.colorado.edu</a:t>
            </a:r>
          </a:p>
          <a:p>
            <a:pPr lvl="1"/>
            <a:r>
              <a:rPr lang="en-US" sz="2000" dirty="0"/>
              <a:t>Use password provided</a:t>
            </a:r>
          </a:p>
          <a:p>
            <a:r>
              <a:rPr lang="en-US" sz="2400" dirty="0" err="1"/>
              <a:t>ssh</a:t>
            </a:r>
            <a:r>
              <a:rPr lang="en-US" sz="2400" dirty="0"/>
              <a:t> </a:t>
            </a:r>
            <a:r>
              <a:rPr lang="en-US" sz="2400" dirty="0" err="1"/>
              <a:t>scompile</a:t>
            </a:r>
            <a:endParaRPr lang="en-US" sz="2400" dirty="0"/>
          </a:p>
          <a:p>
            <a:r>
              <a:rPr lang="en-US" sz="2400" dirty="0"/>
              <a:t>ml intel</a:t>
            </a:r>
          </a:p>
          <a:p>
            <a:r>
              <a:rPr lang="en-US" sz="2400" dirty="0"/>
              <a:t>cd /scratch/summit/$USER/</a:t>
            </a:r>
            <a:r>
              <a:rPr lang="en-US" sz="2400" dirty="0" err="1"/>
              <a:t>makefiles</a:t>
            </a: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F76D6-76FC-304A-9A5D-E606AD5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145161-843F-294E-8D30-7643C2D40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91E0A1-BA15-9747-8B6D-B53CBF19E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42615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files: Nano survival guide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Ctrl+o</a:t>
            </a:r>
            <a:r>
              <a:rPr lang="en-US" dirty="0"/>
              <a:t>  save (need to confirm filename)</a:t>
            </a:r>
          </a:p>
          <a:p>
            <a:r>
              <a:rPr lang="en-US" dirty="0" err="1"/>
              <a:t>Ctrl+x</a:t>
            </a:r>
            <a:r>
              <a:rPr lang="en-US" dirty="0"/>
              <a:t>  exit</a:t>
            </a:r>
          </a:p>
          <a:p>
            <a:r>
              <a:rPr lang="en-US" dirty="0" err="1"/>
              <a:t>Ctrl+k</a:t>
            </a:r>
            <a:r>
              <a:rPr lang="en-US" dirty="0"/>
              <a:t>  cut</a:t>
            </a:r>
          </a:p>
          <a:p>
            <a:r>
              <a:rPr lang="en-US" dirty="0" err="1"/>
              <a:t>Ctrl+u</a:t>
            </a:r>
            <a:r>
              <a:rPr lang="en-US" dirty="0"/>
              <a:t>  paste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A531F-51CE-1D4D-BEBB-17FCA233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D019C-E5A8-AA4A-B70B-627EB3AC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45040-21F6-BF4C-89BC-4DCE740F5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76438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Make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manage compilation of source code.</a:t>
            </a:r>
          </a:p>
          <a:p>
            <a:r>
              <a:rPr lang="en-US" dirty="0"/>
              <a:t>Examine the  files in the </a:t>
            </a:r>
            <a:r>
              <a:rPr lang="en-US" dirty="0" err="1"/>
              <a:t>makefiles</a:t>
            </a:r>
            <a:r>
              <a:rPr lang="en-US" dirty="0"/>
              <a:t> subdirectory</a:t>
            </a:r>
          </a:p>
          <a:p>
            <a:r>
              <a:rPr lang="en-US" dirty="0"/>
              <a:t>Compile:</a:t>
            </a:r>
          </a:p>
          <a:p>
            <a:pPr lvl="1"/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-I. -o hello.exe</a:t>
            </a:r>
          </a:p>
          <a:p>
            <a:r>
              <a:rPr lang="en-US" dirty="0">
                <a:cs typeface="Times New Roman" panose="02020603050405020304" pitchFamily="18" charset="0"/>
              </a:rPr>
              <a:t>Drawbacks?</a:t>
            </a:r>
          </a:p>
          <a:p>
            <a:pPr lvl="1"/>
            <a:r>
              <a:rPr lang="en-US" dirty="0">
                <a:cs typeface="Times New Roman" panose="02020603050405020304" pitchFamily="18" charset="0"/>
              </a:rPr>
              <a:t>Have to remember compilation syntax</a:t>
            </a:r>
          </a:p>
          <a:p>
            <a:pPr lvl="1"/>
            <a:r>
              <a:rPr lang="en-US" dirty="0">
                <a:cs typeface="Times New Roman" panose="02020603050405020304" pitchFamily="18" charset="0"/>
              </a:rPr>
              <a:t>Possibly machine-specific (no Intel on my laptop?)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F95D7-067F-E048-9BE7-6732F7A47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A0B04-0E8C-6B49-A936-3F1CC8795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30268-4EC3-0C46-B4C1-A5EA7CFC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2721364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538" y="131542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499" y="2256535"/>
            <a:ext cx="7271012" cy="1219233"/>
          </a:xfr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           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0499" y="1136692"/>
            <a:ext cx="8151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file named </a:t>
            </a:r>
            <a:r>
              <a:rPr lang="en-US" sz="2400" dirty="0" err="1"/>
              <a:t>Makefile</a:t>
            </a:r>
            <a:r>
              <a:rPr lang="en-US" sz="2400" dirty="0"/>
              <a:t> in the </a:t>
            </a:r>
            <a:r>
              <a:rPr lang="en-US" sz="2400" dirty="0" err="1"/>
              <a:t>makefiles</a:t>
            </a:r>
            <a:r>
              <a:rPr lang="en-US" sz="2400" dirty="0"/>
              <a:t>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 these lines (use tab, not 4 spaces):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30850" y="2801757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10500" y="3764613"/>
            <a:ext cx="8380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a </a:t>
            </a:r>
            <a:r>
              <a:rPr lang="en-US" sz="2400" b="1" dirty="0">
                <a:solidFill>
                  <a:srgbClr val="7030A0"/>
                </a:solidFill>
              </a:rPr>
              <a:t>rule</a:t>
            </a:r>
            <a:r>
              <a:rPr lang="en-US" sz="2400" dirty="0"/>
              <a:t> for making the </a:t>
            </a:r>
            <a:r>
              <a:rPr lang="en-US" sz="2400" b="1" dirty="0">
                <a:solidFill>
                  <a:srgbClr val="7030A0"/>
                </a:solidFill>
              </a:rPr>
              <a:t>target file</a:t>
            </a:r>
            <a:r>
              <a:rPr lang="en-US" sz="2400" dirty="0"/>
              <a:t> hello.exe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Type </a:t>
            </a:r>
            <a:r>
              <a:rPr lang="en-US" sz="2400" b="1" i="1" dirty="0"/>
              <a:t>make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Checks target and dependencies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existence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modifications (based on timestamp)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6732C58-DF6F-3E43-B2C6-CC4AF6BBF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C3F86-BA37-4249-94C7-0AF32A5F9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6140AD2-703A-8A44-8B77-85ED1C747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65573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538" y="131542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4767" y="2866151"/>
            <a:ext cx="7271012" cy="1621009"/>
          </a:xfr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0499" y="1338269"/>
            <a:ext cx="81512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executes every command indented below the target/dependency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use any Linux commands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49703" y="3410324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49702" y="3927812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10499" y="4624777"/>
            <a:ext cx="8151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displays the command executed on the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Suppress by prepending @ symbol:  echo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 @echo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CD095E-7CD8-F14F-906B-2A40AEE2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9B86F-4949-8845-9178-2AE658483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F5B1DB6-A7A5-E541-86B2-2976DF93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44004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1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4767" y="1301964"/>
            <a:ext cx="7886700" cy="776173"/>
          </a:xfrm>
        </p:spPr>
        <p:txBody>
          <a:bodyPr/>
          <a:lstStyle/>
          <a:p>
            <a:r>
              <a:rPr lang="en-US" dirty="0"/>
              <a:t>Standard to include a target named clean: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004767" y="2078137"/>
            <a:ext cx="7271012" cy="3271101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@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r>
              <a:rPr lang="en-US" dirty="0"/>
              <a:t>clean: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*.o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152651" y="2664374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52651" y="3143881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52651" y="4183661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52651" y="4663168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BAE674-461D-E94F-9D5D-E3BB09A1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DBDC076-3A3A-074D-8F5A-4619D067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352B97A-A83F-F546-8A08-2925FDE2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677297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495688"/>
            <a:ext cx="7886700" cy="4037847"/>
          </a:xfrm>
        </p:spPr>
        <p:txBody>
          <a:bodyPr>
            <a:normAutofit fontScale="92500"/>
          </a:bodyPr>
          <a:lstStyle/>
          <a:p>
            <a:r>
              <a:rPr lang="en-US" dirty="0"/>
              <a:t>Complication.  Run these commands:</a:t>
            </a:r>
          </a:p>
          <a:p>
            <a:pPr lvl="1"/>
            <a:r>
              <a:rPr lang="en-US" dirty="0"/>
              <a:t>touch clean</a:t>
            </a:r>
          </a:p>
          <a:p>
            <a:pPr lvl="1"/>
            <a:r>
              <a:rPr lang="en-US" dirty="0"/>
              <a:t>make clean</a:t>
            </a:r>
          </a:p>
          <a:p>
            <a:r>
              <a:rPr lang="en-US" dirty="0"/>
              <a:t>A file named clean will conflict with our target named clean.</a:t>
            </a:r>
          </a:p>
          <a:p>
            <a:r>
              <a:rPr lang="en-US" dirty="0"/>
              <a:t>Solution – add .PHONY target: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Understood that targets in .PHONY list are not files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446874" y="4275437"/>
            <a:ext cx="2989250" cy="52322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</a:rPr>
              <a:t>.PHONY: clean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7A5AA-D836-204D-9D8A-1A2A426D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F581B-0D2C-D94D-8C55-31830631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D5EC0C-3795-024D-9D9D-BE4B9EAB8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777826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971</TotalTime>
  <Words>1503</Words>
  <Application>Microsoft Macintosh PowerPoint</Application>
  <PresentationFormat>Widescreen</PresentationFormat>
  <Paragraphs>309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Rockwell</vt:lpstr>
      <vt:lpstr>Office Theme</vt:lpstr>
      <vt:lpstr>Make and Makefiles</vt:lpstr>
      <vt:lpstr>PowerPoint Presentation</vt:lpstr>
      <vt:lpstr>Before we begin</vt:lpstr>
      <vt:lpstr>Editing files: Nano survival guide</vt:lpstr>
      <vt:lpstr>GNU Make </vt:lpstr>
      <vt:lpstr>Simple Makefile (1)</vt:lpstr>
      <vt:lpstr>Simple Makefile (1)</vt:lpstr>
      <vt:lpstr>Simple Makefile (1)</vt:lpstr>
      <vt:lpstr>Simple Makefile (1)</vt:lpstr>
      <vt:lpstr>Simple Makefile (1):  A Good Start</vt:lpstr>
      <vt:lpstr>Variables in Make</vt:lpstr>
      <vt:lpstr>Simple Makefile (2)</vt:lpstr>
      <vt:lpstr>Simple Makefile (2): Special Variables</vt:lpstr>
      <vt:lpstr>My Solution:</vt:lpstr>
      <vt:lpstr>Simple Makefile (3)</vt:lpstr>
      <vt:lpstr>Simple Makefile (3): Wildcards</vt:lpstr>
      <vt:lpstr>Simple Makefile (3): Portability</vt:lpstr>
      <vt:lpstr>Simple Makefile (3): Portability</vt:lpstr>
      <vt:lpstr>./configure</vt:lpstr>
      <vt:lpstr>./configure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Monaghan</dc:creator>
  <cp:lastModifiedBy>Andrew Monaghan</cp:lastModifiedBy>
  <cp:revision>16</cp:revision>
  <cp:lastPrinted>2018-10-23T19:43:19Z</cp:lastPrinted>
  <dcterms:created xsi:type="dcterms:W3CDTF">2018-09-11T16:11:10Z</dcterms:created>
  <dcterms:modified xsi:type="dcterms:W3CDTF">2019-02-25T19:15:13Z</dcterms:modified>
</cp:coreProperties>
</file>